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322" r:id="rId3"/>
    <p:sldId id="306" r:id="rId4"/>
    <p:sldId id="307" r:id="rId5"/>
    <p:sldId id="303" r:id="rId6"/>
    <p:sldId id="323" r:id="rId7"/>
    <p:sldId id="324" r:id="rId8"/>
    <p:sldId id="308" r:id="rId9"/>
    <p:sldId id="311" r:id="rId10"/>
    <p:sldId id="309" r:id="rId11"/>
    <p:sldId id="312" r:id="rId12"/>
    <p:sldId id="313" r:id="rId13"/>
    <p:sldId id="326" r:id="rId14"/>
    <p:sldId id="316" r:id="rId15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99" autoAdjust="0"/>
    <p:restoredTop sz="94660"/>
  </p:normalViewPr>
  <p:slideViewPr>
    <p:cSldViewPr>
      <p:cViewPr varScale="1">
        <p:scale>
          <a:sx n="93" d="100"/>
          <a:sy n="93" d="100"/>
        </p:scale>
        <p:origin x="-138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250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heme" Target="theme/theme1.xml"/><Relationship Id="rId21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notesMaster" Target="notesMasters/notesMaster1.xml"/><Relationship Id="rId17" Type="http://schemas.openxmlformats.org/officeDocument/2006/relationships/printerSettings" Target="printerSettings/printerSettings1.bin"/><Relationship Id="rId18" Type="http://schemas.openxmlformats.org/officeDocument/2006/relationships/presProps" Target="presProps.xml"/><Relationship Id="rId1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8E1B224-6B8E-494B-A960-15D6EFF568F4}" type="doc">
      <dgm:prSet loTypeId="urn:microsoft.com/office/officeart/2005/8/layout/equation1" loCatId="" qsTypeId="urn:microsoft.com/office/officeart/2005/8/quickstyle/simple4" qsCatId="simple" csTypeId="urn:microsoft.com/office/officeart/2005/8/colors/colorful1" csCatId="colorful" phldr="1"/>
      <dgm:spPr/>
    </dgm:pt>
    <dgm:pt modelId="{E6C2D4AA-0149-E045-828C-50C13529722B}">
      <dgm:prSet custT="1"/>
      <dgm:spPr/>
      <dgm:t>
        <a:bodyPr/>
        <a:lstStyle/>
        <a:p>
          <a:r>
            <a:rPr lang="en-NZ" sz="2000" dirty="0" smtClean="0"/>
            <a:t>Learn About New e asTTle</a:t>
          </a:r>
          <a:endParaRPr lang="en-US" sz="2000" dirty="0"/>
        </a:p>
      </dgm:t>
    </dgm:pt>
    <dgm:pt modelId="{BE538C5C-4DC9-B445-A02B-398FB57CC819}" type="parTrans" cxnId="{EB6E9144-1D84-7747-BFB5-42FCD60CAB47}">
      <dgm:prSet/>
      <dgm:spPr/>
      <dgm:t>
        <a:bodyPr/>
        <a:lstStyle/>
        <a:p>
          <a:endParaRPr lang="en-US"/>
        </a:p>
      </dgm:t>
    </dgm:pt>
    <dgm:pt modelId="{026E2743-F85A-2745-A115-3C652ACF0CC5}" type="sibTrans" cxnId="{EB6E9144-1D84-7747-BFB5-42FCD60CAB47}">
      <dgm:prSet/>
      <dgm:spPr/>
      <dgm:t>
        <a:bodyPr/>
        <a:lstStyle/>
        <a:p>
          <a:endParaRPr lang="en-US"/>
        </a:p>
      </dgm:t>
    </dgm:pt>
    <dgm:pt modelId="{8CFA0A5A-8DAA-5F41-A65B-C78B07962D58}">
      <dgm:prSet phldrT="[Text]" custT="1"/>
      <dgm:spPr/>
      <dgm:t>
        <a:bodyPr/>
        <a:lstStyle/>
        <a:p>
          <a:r>
            <a:rPr lang="en-US" sz="1800" dirty="0" smtClean="0"/>
            <a:t>Interpreted assessment reports</a:t>
          </a:r>
          <a:endParaRPr lang="en-US" sz="1800" dirty="0"/>
        </a:p>
      </dgm:t>
    </dgm:pt>
    <dgm:pt modelId="{81BEEDCB-E93B-694C-874F-E837CBE36A3F}" type="sibTrans" cxnId="{6CF440F5-EBF1-2741-8C01-E1A9562DB4CC}">
      <dgm:prSet/>
      <dgm:spPr/>
      <dgm:t>
        <a:bodyPr/>
        <a:lstStyle/>
        <a:p>
          <a:endParaRPr lang="en-US"/>
        </a:p>
      </dgm:t>
    </dgm:pt>
    <dgm:pt modelId="{A2618E06-CF61-854C-83A8-212F582B302A}" type="parTrans" cxnId="{6CF440F5-EBF1-2741-8C01-E1A9562DB4CC}">
      <dgm:prSet/>
      <dgm:spPr/>
      <dgm:t>
        <a:bodyPr/>
        <a:lstStyle/>
        <a:p>
          <a:endParaRPr lang="en-US"/>
        </a:p>
      </dgm:t>
    </dgm:pt>
    <dgm:pt modelId="{366BB7EC-AD61-664C-8E91-EFF3056A7A8C}">
      <dgm:prSet custT="1"/>
      <dgm:spPr/>
      <dgm:t>
        <a:bodyPr/>
        <a:lstStyle/>
        <a:p>
          <a:r>
            <a:rPr lang="en-US" sz="2800" dirty="0" smtClean="0"/>
            <a:t>Print </a:t>
          </a:r>
          <a:r>
            <a:rPr lang="en-US" sz="2800" dirty="0" smtClean="0"/>
            <a:t>assessment reports</a:t>
          </a:r>
          <a:endParaRPr lang="en-US" sz="2800" dirty="0"/>
        </a:p>
      </dgm:t>
    </dgm:pt>
    <dgm:pt modelId="{511AC776-A1C0-B345-8CA8-4C2EC30D240A}" type="sibTrans" cxnId="{E3C3A242-A7B8-8F46-B10D-41F9698F35D0}">
      <dgm:prSet/>
      <dgm:spPr/>
      <dgm:t>
        <a:bodyPr/>
        <a:lstStyle/>
        <a:p>
          <a:endParaRPr lang="en-US"/>
        </a:p>
      </dgm:t>
    </dgm:pt>
    <dgm:pt modelId="{F13964FC-217C-3C45-B108-72A06725DFC0}" type="parTrans" cxnId="{E3C3A242-A7B8-8F46-B10D-41F9698F35D0}">
      <dgm:prSet/>
      <dgm:spPr/>
      <dgm:t>
        <a:bodyPr/>
        <a:lstStyle/>
        <a:p>
          <a:endParaRPr lang="en-US"/>
        </a:p>
      </dgm:t>
    </dgm:pt>
    <dgm:pt modelId="{4C919ADE-7107-834A-ACDB-2BAB731C9D69}">
      <dgm:prSet/>
      <dgm:spPr/>
      <dgm:t>
        <a:bodyPr/>
        <a:lstStyle/>
        <a:p>
          <a:r>
            <a:rPr lang="en-US" dirty="0" smtClean="0"/>
            <a:t>Begun to look at where to begin to go for resources</a:t>
          </a:r>
          <a:endParaRPr lang="en-US" dirty="0"/>
        </a:p>
      </dgm:t>
    </dgm:pt>
    <dgm:pt modelId="{46F1740D-BFAB-A04D-8D69-46D5358A1508}" type="parTrans" cxnId="{6CDC4847-EE2E-7D4D-ABA9-C265039E1973}">
      <dgm:prSet/>
      <dgm:spPr/>
      <dgm:t>
        <a:bodyPr/>
        <a:lstStyle/>
        <a:p>
          <a:endParaRPr lang="en-US"/>
        </a:p>
      </dgm:t>
    </dgm:pt>
    <dgm:pt modelId="{B2655FEA-D160-A24C-B3D1-663DFBFBFE80}" type="sibTrans" cxnId="{6CDC4847-EE2E-7D4D-ABA9-C265039E1973}">
      <dgm:prSet/>
      <dgm:spPr/>
      <dgm:t>
        <a:bodyPr/>
        <a:lstStyle/>
        <a:p>
          <a:endParaRPr lang="en-US"/>
        </a:p>
      </dgm:t>
    </dgm:pt>
    <dgm:pt modelId="{EBCF934F-6641-794E-ACCD-177F007C2EAD}" type="pres">
      <dgm:prSet presAssocID="{98E1B224-6B8E-494B-A960-15D6EFF568F4}" presName="linearFlow" presStyleCnt="0">
        <dgm:presLayoutVars>
          <dgm:dir/>
          <dgm:resizeHandles val="exact"/>
        </dgm:presLayoutVars>
      </dgm:prSet>
      <dgm:spPr/>
    </dgm:pt>
    <dgm:pt modelId="{E951E680-C77C-014D-85A1-F9B4064AEACC}" type="pres">
      <dgm:prSet presAssocID="{366BB7EC-AD61-664C-8E91-EFF3056A7A8C}" presName="node" presStyleLbl="node1" presStyleIdx="0" presStyleCnt="4" custScaleX="1840393" custScaleY="1429471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B9499CD-306E-A245-A7DA-E2D5B788C293}" type="pres">
      <dgm:prSet presAssocID="{511AC776-A1C0-B345-8CA8-4C2EC30D240A}" presName="spacerL" presStyleCnt="0"/>
      <dgm:spPr/>
    </dgm:pt>
    <dgm:pt modelId="{6889EDD8-832D-FB44-AACB-863B2FBA2D66}" type="pres">
      <dgm:prSet presAssocID="{511AC776-A1C0-B345-8CA8-4C2EC30D240A}" presName="sibTrans" presStyleLbl="sibTrans2D1" presStyleIdx="0" presStyleCnt="3"/>
      <dgm:spPr/>
      <dgm:t>
        <a:bodyPr/>
        <a:lstStyle/>
        <a:p>
          <a:endParaRPr lang="en-US"/>
        </a:p>
      </dgm:t>
    </dgm:pt>
    <dgm:pt modelId="{2EAC2112-C334-A548-8253-1F136FA47EEA}" type="pres">
      <dgm:prSet presAssocID="{511AC776-A1C0-B345-8CA8-4C2EC30D240A}" presName="spacerR" presStyleCnt="0"/>
      <dgm:spPr/>
    </dgm:pt>
    <dgm:pt modelId="{2947E141-30D1-8649-92DA-9495E478168E}" type="pres">
      <dgm:prSet presAssocID="{8CFA0A5A-8DAA-5F41-A65B-C78B07962D58}" presName="node" presStyleLbl="node1" presStyleIdx="1" presStyleCnt="4" custScaleX="1436626" custScaleY="131489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F4C6736-7F76-AB41-A42B-EC0CC133AE83}" type="pres">
      <dgm:prSet presAssocID="{81BEEDCB-E93B-694C-874F-E837CBE36A3F}" presName="spacerL" presStyleCnt="0"/>
      <dgm:spPr/>
    </dgm:pt>
    <dgm:pt modelId="{FD95CC2D-6374-5E4B-9471-57B21672FF13}" type="pres">
      <dgm:prSet presAssocID="{81BEEDCB-E93B-694C-874F-E837CBE36A3F}" presName="sibTrans" presStyleLbl="sibTrans2D1" presStyleIdx="1" presStyleCnt="3"/>
      <dgm:spPr/>
      <dgm:t>
        <a:bodyPr/>
        <a:lstStyle/>
        <a:p>
          <a:endParaRPr lang="en-US"/>
        </a:p>
      </dgm:t>
    </dgm:pt>
    <dgm:pt modelId="{89ED9C37-0769-CE43-9040-15922589BD98}" type="pres">
      <dgm:prSet presAssocID="{81BEEDCB-E93B-694C-874F-E837CBE36A3F}" presName="spacerR" presStyleCnt="0"/>
      <dgm:spPr/>
    </dgm:pt>
    <dgm:pt modelId="{856EF2D0-F800-144C-AC2B-80CF5BE8F592}" type="pres">
      <dgm:prSet presAssocID="{4C919ADE-7107-834A-ACDB-2BAB731C9D69}" presName="node" presStyleLbl="node1" presStyleIdx="2" presStyleCnt="4" custScaleX="868705" custScaleY="63688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E1DCE66-27E7-F94C-89B3-2C1D1A7E72E7}" type="pres">
      <dgm:prSet presAssocID="{B2655FEA-D160-A24C-B3D1-663DFBFBFE80}" presName="spacerL" presStyleCnt="0"/>
      <dgm:spPr/>
    </dgm:pt>
    <dgm:pt modelId="{AF2AF5FF-4F45-D94D-B3D1-3D96D59C47CE}" type="pres">
      <dgm:prSet presAssocID="{B2655FEA-D160-A24C-B3D1-663DFBFBFE80}" presName="sibTrans" presStyleLbl="sibTrans2D1" presStyleIdx="2" presStyleCnt="3"/>
      <dgm:spPr/>
      <dgm:t>
        <a:bodyPr/>
        <a:lstStyle/>
        <a:p>
          <a:endParaRPr lang="en-US"/>
        </a:p>
      </dgm:t>
    </dgm:pt>
    <dgm:pt modelId="{26BDBA07-D1BD-D24C-9BA8-2C4ABF0E38A5}" type="pres">
      <dgm:prSet presAssocID="{B2655FEA-D160-A24C-B3D1-663DFBFBFE80}" presName="spacerR" presStyleCnt="0"/>
      <dgm:spPr/>
    </dgm:pt>
    <dgm:pt modelId="{248B395F-E611-A348-8327-556EA5209B31}" type="pres">
      <dgm:prSet presAssocID="{E6C2D4AA-0149-E045-828C-50C13529722B}" presName="node" presStyleLbl="node1" presStyleIdx="3" presStyleCnt="4" custScaleX="1198693" custScaleY="82948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3DAF548-BE17-AD4A-A791-5E80205B8E3E}" type="presOf" srcId="{B2655FEA-D160-A24C-B3D1-663DFBFBFE80}" destId="{AF2AF5FF-4F45-D94D-B3D1-3D96D59C47CE}" srcOrd="0" destOrd="0" presId="urn:microsoft.com/office/officeart/2005/8/layout/equation1"/>
    <dgm:cxn modelId="{1BDD78E1-E824-0541-A393-F614EE9D3DC0}" type="presOf" srcId="{8CFA0A5A-8DAA-5F41-A65B-C78B07962D58}" destId="{2947E141-30D1-8649-92DA-9495E478168E}" srcOrd="0" destOrd="0" presId="urn:microsoft.com/office/officeart/2005/8/layout/equation1"/>
    <dgm:cxn modelId="{FE6B120E-3DC8-274B-97E2-E5034E31997F}" type="presOf" srcId="{E6C2D4AA-0149-E045-828C-50C13529722B}" destId="{248B395F-E611-A348-8327-556EA5209B31}" srcOrd="0" destOrd="0" presId="urn:microsoft.com/office/officeart/2005/8/layout/equation1"/>
    <dgm:cxn modelId="{F17CFD0F-214E-7A40-BFC0-DDD70A2FF6DE}" type="presOf" srcId="{366BB7EC-AD61-664C-8E91-EFF3056A7A8C}" destId="{E951E680-C77C-014D-85A1-F9B4064AEACC}" srcOrd="0" destOrd="0" presId="urn:microsoft.com/office/officeart/2005/8/layout/equation1"/>
    <dgm:cxn modelId="{1524157B-15FD-4140-B190-93F5270BC525}" type="presOf" srcId="{4C919ADE-7107-834A-ACDB-2BAB731C9D69}" destId="{856EF2D0-F800-144C-AC2B-80CF5BE8F592}" srcOrd="0" destOrd="0" presId="urn:microsoft.com/office/officeart/2005/8/layout/equation1"/>
    <dgm:cxn modelId="{D18A5AEF-EC97-4343-BA73-79FFE788B195}" type="presOf" srcId="{81BEEDCB-E93B-694C-874F-E837CBE36A3F}" destId="{FD95CC2D-6374-5E4B-9471-57B21672FF13}" srcOrd="0" destOrd="0" presId="urn:microsoft.com/office/officeart/2005/8/layout/equation1"/>
    <dgm:cxn modelId="{6CF440F5-EBF1-2741-8C01-E1A9562DB4CC}" srcId="{98E1B224-6B8E-494B-A960-15D6EFF568F4}" destId="{8CFA0A5A-8DAA-5F41-A65B-C78B07962D58}" srcOrd="1" destOrd="0" parTransId="{A2618E06-CF61-854C-83A8-212F582B302A}" sibTransId="{81BEEDCB-E93B-694C-874F-E837CBE36A3F}"/>
    <dgm:cxn modelId="{EB6E9144-1D84-7747-BFB5-42FCD60CAB47}" srcId="{98E1B224-6B8E-494B-A960-15D6EFF568F4}" destId="{E6C2D4AA-0149-E045-828C-50C13529722B}" srcOrd="3" destOrd="0" parTransId="{BE538C5C-4DC9-B445-A02B-398FB57CC819}" sibTransId="{026E2743-F85A-2745-A115-3C652ACF0CC5}"/>
    <dgm:cxn modelId="{6CDC4847-EE2E-7D4D-ABA9-C265039E1973}" srcId="{98E1B224-6B8E-494B-A960-15D6EFF568F4}" destId="{4C919ADE-7107-834A-ACDB-2BAB731C9D69}" srcOrd="2" destOrd="0" parTransId="{46F1740D-BFAB-A04D-8D69-46D5358A1508}" sibTransId="{B2655FEA-D160-A24C-B3D1-663DFBFBFE80}"/>
    <dgm:cxn modelId="{6D53FF85-C22A-2C43-A540-ADC5F0FAA1E0}" type="presOf" srcId="{98E1B224-6B8E-494B-A960-15D6EFF568F4}" destId="{EBCF934F-6641-794E-ACCD-177F007C2EAD}" srcOrd="0" destOrd="0" presId="urn:microsoft.com/office/officeart/2005/8/layout/equation1"/>
    <dgm:cxn modelId="{E3C3A242-A7B8-8F46-B10D-41F9698F35D0}" srcId="{98E1B224-6B8E-494B-A960-15D6EFF568F4}" destId="{366BB7EC-AD61-664C-8E91-EFF3056A7A8C}" srcOrd="0" destOrd="0" parTransId="{F13964FC-217C-3C45-B108-72A06725DFC0}" sibTransId="{511AC776-A1C0-B345-8CA8-4C2EC30D240A}"/>
    <dgm:cxn modelId="{61207A74-2E4A-E344-93FD-818B29005B3B}" type="presOf" srcId="{511AC776-A1C0-B345-8CA8-4C2EC30D240A}" destId="{6889EDD8-832D-FB44-AACB-863B2FBA2D66}" srcOrd="0" destOrd="0" presId="urn:microsoft.com/office/officeart/2005/8/layout/equation1"/>
    <dgm:cxn modelId="{EDC06923-718F-C344-9F3A-EF03756F67AB}" type="presParOf" srcId="{EBCF934F-6641-794E-ACCD-177F007C2EAD}" destId="{E951E680-C77C-014D-85A1-F9B4064AEACC}" srcOrd="0" destOrd="0" presId="urn:microsoft.com/office/officeart/2005/8/layout/equation1"/>
    <dgm:cxn modelId="{45B8E3BB-98FA-1340-89E2-DF5DB8E170F4}" type="presParOf" srcId="{EBCF934F-6641-794E-ACCD-177F007C2EAD}" destId="{5B9499CD-306E-A245-A7DA-E2D5B788C293}" srcOrd="1" destOrd="0" presId="urn:microsoft.com/office/officeart/2005/8/layout/equation1"/>
    <dgm:cxn modelId="{61FE050E-9208-AC4D-B619-D810C75F0B29}" type="presParOf" srcId="{EBCF934F-6641-794E-ACCD-177F007C2EAD}" destId="{6889EDD8-832D-FB44-AACB-863B2FBA2D66}" srcOrd="2" destOrd="0" presId="urn:microsoft.com/office/officeart/2005/8/layout/equation1"/>
    <dgm:cxn modelId="{A6A1B829-D947-C641-92D4-C4A0B7ACA3BD}" type="presParOf" srcId="{EBCF934F-6641-794E-ACCD-177F007C2EAD}" destId="{2EAC2112-C334-A548-8253-1F136FA47EEA}" srcOrd="3" destOrd="0" presId="urn:microsoft.com/office/officeart/2005/8/layout/equation1"/>
    <dgm:cxn modelId="{F490E985-FDCD-D64E-9546-5EB898A21685}" type="presParOf" srcId="{EBCF934F-6641-794E-ACCD-177F007C2EAD}" destId="{2947E141-30D1-8649-92DA-9495E478168E}" srcOrd="4" destOrd="0" presId="urn:microsoft.com/office/officeart/2005/8/layout/equation1"/>
    <dgm:cxn modelId="{FF3ACC5E-5E47-F54E-878B-90F5CA505C1C}" type="presParOf" srcId="{EBCF934F-6641-794E-ACCD-177F007C2EAD}" destId="{FF4C6736-7F76-AB41-A42B-EC0CC133AE83}" srcOrd="5" destOrd="0" presId="urn:microsoft.com/office/officeart/2005/8/layout/equation1"/>
    <dgm:cxn modelId="{62934278-7CF4-854E-B1F4-E288C6B3E796}" type="presParOf" srcId="{EBCF934F-6641-794E-ACCD-177F007C2EAD}" destId="{FD95CC2D-6374-5E4B-9471-57B21672FF13}" srcOrd="6" destOrd="0" presId="urn:microsoft.com/office/officeart/2005/8/layout/equation1"/>
    <dgm:cxn modelId="{6BC09E56-B5AC-5D45-A0A5-98ECEC6432C9}" type="presParOf" srcId="{EBCF934F-6641-794E-ACCD-177F007C2EAD}" destId="{89ED9C37-0769-CE43-9040-15922589BD98}" srcOrd="7" destOrd="0" presId="urn:microsoft.com/office/officeart/2005/8/layout/equation1"/>
    <dgm:cxn modelId="{39A9A9A0-5113-0644-ACC7-2DF5F96801B0}" type="presParOf" srcId="{EBCF934F-6641-794E-ACCD-177F007C2EAD}" destId="{856EF2D0-F800-144C-AC2B-80CF5BE8F592}" srcOrd="8" destOrd="0" presId="urn:microsoft.com/office/officeart/2005/8/layout/equation1"/>
    <dgm:cxn modelId="{75A251E3-E4E4-0248-87DF-61424C7A7BC5}" type="presParOf" srcId="{EBCF934F-6641-794E-ACCD-177F007C2EAD}" destId="{FE1DCE66-27E7-F94C-89B3-2C1D1A7E72E7}" srcOrd="9" destOrd="0" presId="urn:microsoft.com/office/officeart/2005/8/layout/equation1"/>
    <dgm:cxn modelId="{64D07F59-23BF-A248-9FC9-0CDF5E95EEDE}" type="presParOf" srcId="{EBCF934F-6641-794E-ACCD-177F007C2EAD}" destId="{AF2AF5FF-4F45-D94D-B3D1-3D96D59C47CE}" srcOrd="10" destOrd="0" presId="urn:microsoft.com/office/officeart/2005/8/layout/equation1"/>
    <dgm:cxn modelId="{97CDB0C9-FFEB-BE48-B946-8A2DE6709665}" type="presParOf" srcId="{EBCF934F-6641-794E-ACCD-177F007C2EAD}" destId="{26BDBA07-D1BD-D24C-9BA8-2C4ABF0E38A5}" srcOrd="11" destOrd="0" presId="urn:microsoft.com/office/officeart/2005/8/layout/equation1"/>
    <dgm:cxn modelId="{B911D1A5-CBD6-1F47-AC52-616730EB01FC}" type="presParOf" srcId="{EBCF934F-6641-794E-ACCD-177F007C2EAD}" destId="{248B395F-E611-A348-8327-556EA5209B31}" srcOrd="12" destOrd="0" presId="urn:microsoft.com/office/officeart/2005/8/layout/equatio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951E680-C77C-014D-85A1-F9B4064AEACC}">
      <dsp:nvSpPr>
        <dsp:cNvPr id="0" name=""/>
        <dsp:cNvSpPr/>
      </dsp:nvSpPr>
      <dsp:spPr>
        <a:xfrm>
          <a:off x="3773" y="1890039"/>
          <a:ext cx="2457193" cy="1908552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800" kern="1200" dirty="0" smtClean="0"/>
            <a:t>Print </a:t>
          </a:r>
          <a:r>
            <a:rPr lang="en-US" sz="2800" kern="1200" dirty="0" smtClean="0"/>
            <a:t>assessment reports</a:t>
          </a:r>
          <a:endParaRPr lang="en-US" sz="2800" kern="1200" dirty="0"/>
        </a:p>
      </dsp:txBody>
      <dsp:txXfrm>
        <a:off x="363621" y="2169540"/>
        <a:ext cx="1737497" cy="1349550"/>
      </dsp:txXfrm>
    </dsp:sp>
    <dsp:sp modelId="{6889EDD8-832D-FB44-AACB-863B2FBA2D66}">
      <dsp:nvSpPr>
        <dsp:cNvPr id="0" name=""/>
        <dsp:cNvSpPr/>
      </dsp:nvSpPr>
      <dsp:spPr>
        <a:xfrm>
          <a:off x="2471808" y="2805596"/>
          <a:ext cx="77438" cy="77438"/>
        </a:xfrm>
        <a:prstGeom prst="mathPlus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2482072" y="2835208"/>
        <a:ext cx="56910" cy="18214"/>
      </dsp:txXfrm>
    </dsp:sp>
    <dsp:sp modelId="{2947E141-30D1-8649-92DA-9495E478168E}">
      <dsp:nvSpPr>
        <dsp:cNvPr id="0" name=""/>
        <dsp:cNvSpPr/>
      </dsp:nvSpPr>
      <dsp:spPr>
        <a:xfrm>
          <a:off x="2560088" y="1966526"/>
          <a:ext cx="1918105" cy="1755578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Interpreted assessment reports</a:t>
          </a:r>
          <a:endParaRPr lang="en-US" sz="1800" kern="1200" dirty="0"/>
        </a:p>
      </dsp:txBody>
      <dsp:txXfrm>
        <a:off x="2840988" y="2223624"/>
        <a:ext cx="1356305" cy="1241382"/>
      </dsp:txXfrm>
    </dsp:sp>
    <dsp:sp modelId="{FD95CC2D-6374-5E4B-9471-57B21672FF13}">
      <dsp:nvSpPr>
        <dsp:cNvPr id="0" name=""/>
        <dsp:cNvSpPr/>
      </dsp:nvSpPr>
      <dsp:spPr>
        <a:xfrm>
          <a:off x="4489035" y="2805596"/>
          <a:ext cx="77438" cy="77438"/>
        </a:xfrm>
        <a:prstGeom prst="mathPlus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4499299" y="2835208"/>
        <a:ext cx="56910" cy="18214"/>
      </dsp:txXfrm>
    </dsp:sp>
    <dsp:sp modelId="{856EF2D0-F800-144C-AC2B-80CF5BE8F592}">
      <dsp:nvSpPr>
        <dsp:cNvPr id="0" name=""/>
        <dsp:cNvSpPr/>
      </dsp:nvSpPr>
      <dsp:spPr>
        <a:xfrm>
          <a:off x="4577315" y="2419152"/>
          <a:ext cx="1159848" cy="850327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000" kern="1200" dirty="0" smtClean="0"/>
            <a:t>Begun to look at where to begin to go for resources</a:t>
          </a:r>
          <a:endParaRPr lang="en-US" sz="1000" kern="1200" dirty="0"/>
        </a:p>
      </dsp:txBody>
      <dsp:txXfrm>
        <a:off x="4747171" y="2543680"/>
        <a:ext cx="820136" cy="601271"/>
      </dsp:txXfrm>
    </dsp:sp>
    <dsp:sp modelId="{AF2AF5FF-4F45-D94D-B3D1-3D96D59C47CE}">
      <dsp:nvSpPr>
        <dsp:cNvPr id="0" name=""/>
        <dsp:cNvSpPr/>
      </dsp:nvSpPr>
      <dsp:spPr>
        <a:xfrm>
          <a:off x="5748004" y="2805596"/>
          <a:ext cx="77438" cy="77438"/>
        </a:xfrm>
        <a:prstGeom prst="mathEqual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500" kern="1200"/>
        </a:p>
      </dsp:txBody>
      <dsp:txXfrm>
        <a:off x="5758268" y="2821548"/>
        <a:ext cx="56910" cy="45534"/>
      </dsp:txXfrm>
    </dsp:sp>
    <dsp:sp modelId="{248B395F-E611-A348-8327-556EA5209B31}">
      <dsp:nvSpPr>
        <dsp:cNvPr id="0" name=""/>
        <dsp:cNvSpPr/>
      </dsp:nvSpPr>
      <dsp:spPr>
        <a:xfrm>
          <a:off x="5836284" y="2290574"/>
          <a:ext cx="1600430" cy="1107482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NZ" sz="2000" kern="1200" dirty="0" smtClean="0"/>
            <a:t>Learn About New e asTTle</a:t>
          </a:r>
          <a:endParaRPr lang="en-US" sz="2000" kern="1200" dirty="0"/>
        </a:p>
      </dsp:txBody>
      <dsp:txXfrm>
        <a:off x="6070662" y="2452761"/>
        <a:ext cx="1131674" cy="78310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equation1">
  <dgm:title val=""/>
  <dgm:desc val=""/>
  <dgm:catLst>
    <dgm:cat type="relationship" pri="17000"/>
    <dgm:cat type="process" pri="2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choose name="Name0">
      <dgm:if name="Name1" func="var" arg="dir" op="equ" val="norm">
        <dgm:alg type="lin">
          <dgm:param type="fallback" val="2D"/>
        </dgm:alg>
      </dgm:if>
      <dgm:else name="Name2">
        <dgm:alg type="lin">
          <dgm:param type="linDir" val="fromR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fact="0.58"/>
      <dgm:constr type="primFontSz" for="ch" ptType="node" op="equ" val="65"/>
      <dgm:constr type="primFontSz" for="ch" ptType="sibTrans" op="equ" val="55"/>
      <dgm:constr type="primFontSz" for="ch" ptType="sibTrans" refType="primFontSz" refFor="ch" refPtType="node" op="lte" fact="0.8"/>
      <dgm:constr type="w" for="ch" forName="spacerL" refType="w" refFor="ch" refPtType="sibTrans" fact="0.14"/>
      <dgm:constr type="w" for="ch" forName="spacerR" refType="w" refFor="ch" refPtType="sibTrans" fact="0.14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pacerL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sibTrans">
          <dgm:alg type="tx"/>
          <dgm:choose name="Name3">
            <dgm:if name="Name4" axis="followSib" ptType="sibTrans" func="cnt" op="equ" val="0">
              <dgm:shape xmlns:r="http://schemas.openxmlformats.org/officeDocument/2006/relationships" type="mathEqual" r:blip="">
                <dgm:adjLst/>
              </dgm:shape>
            </dgm:if>
            <dgm:else name="Name5">
              <dgm:shape xmlns:r="http://schemas.openxmlformats.org/officeDocument/2006/relationships" type="mathPlus" r:blip="">
                <dgm:adjLst/>
              </dgm:shape>
            </dgm:else>
          </dgm:choose>
          <dgm:presOf axis="self"/>
          <dgm:constrLst>
            <dgm:constr type="h" refType="w"/>
            <dgm:constr type="lMarg"/>
            <dgm:constr type="rMarg"/>
            <dgm:constr type="tMarg"/>
            <dgm:constr type="bMarg"/>
          </dgm:constrLst>
          <dgm:ruleLst>
            <dgm:rule type="primFontSz" val="5" fact="NaN" max="NaN"/>
          </dgm:ruleLst>
        </dgm:layoutNode>
        <dgm:layoutNode name="spacerR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65330F-4B2B-4B08-8852-A69990A73089}" type="datetimeFigureOut">
              <a:rPr lang="en-NZ" smtClean="0"/>
              <a:pPr/>
              <a:t>24/05/12</a:t>
            </a:fld>
            <a:endParaRPr lang="en-NZ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NZ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C57EA4-ED54-416B-9D00-9F472E69FD36}" type="slidenum">
              <a:rPr lang="en-NZ" smtClean="0"/>
              <a:pPr/>
              <a:t>‹#›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0366379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5225878-9A99-47B2-86E9-A456A9D74351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204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57EA4-ED54-416B-9D00-9F472E69FD36}" type="slidenum">
              <a:rPr lang="en-NZ" smtClean="0"/>
              <a:pPr/>
              <a:t>10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19485957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57EA4-ED54-416B-9D00-9F472E69FD36}" type="slidenum">
              <a:rPr lang="en-NZ" smtClean="0"/>
              <a:pPr/>
              <a:t>11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2231560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Curriculum level of </a:t>
            </a:r>
            <a:r>
              <a:rPr lang="en-US" dirty="0" err="1" smtClean="0"/>
              <a:t>std</a:t>
            </a:r>
            <a:r>
              <a:rPr lang="en-US" baseline="0" dirty="0" smtClean="0"/>
              <a:t> performance can be ID in skyline graphs</a:t>
            </a:r>
          </a:p>
          <a:p>
            <a:endParaRPr lang="en-US" baseline="0" dirty="0" smtClean="0"/>
          </a:p>
          <a:p>
            <a:r>
              <a:rPr lang="en-US" baseline="0" dirty="0" smtClean="0"/>
              <a:t>Answers this question- “Where are </a:t>
            </a:r>
            <a:r>
              <a:rPr lang="en-US" baseline="0" dirty="0" err="1" smtClean="0"/>
              <a:t>stds</a:t>
            </a:r>
            <a:r>
              <a:rPr lang="en-US" baseline="0" dirty="0" smtClean="0"/>
              <a:t> relative to the targets of CL 2-6?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57EA4-ED54-416B-9D00-9F472E69FD36}" type="slidenum">
              <a:rPr lang="en-NZ" smtClean="0"/>
              <a:pPr/>
              <a:t>12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022515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What next profile</a:t>
            </a:r>
          </a:p>
          <a:p>
            <a:pPr>
              <a:buNone/>
            </a:pPr>
            <a:r>
              <a:rPr lang="en-US" dirty="0" smtClean="0"/>
              <a:t>ARBS</a:t>
            </a:r>
          </a:p>
          <a:p>
            <a:pPr>
              <a:buNone/>
            </a:pPr>
            <a:r>
              <a:rPr lang="en-US" dirty="0" smtClean="0"/>
              <a:t>Literacy on line</a:t>
            </a:r>
          </a:p>
          <a:p>
            <a:pPr>
              <a:buNone/>
            </a:pPr>
            <a:r>
              <a:rPr lang="en-US" dirty="0" smtClean="0"/>
              <a:t>Journal Surf</a:t>
            </a: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To view resources, the teacher can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the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asTTle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What Next URL (located in the lower left-hand corner of the report) to be taken to the main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asTTle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What Next website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click on each of the individual 'dots' (either blue or red) to be taken to curriculum level and strand specific What Next information on the </a:t>
            </a:r>
            <a:r>
              <a:rPr lang="en-US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asTTle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What Next website.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57EA4-ED54-416B-9D00-9F472E69FD36}" type="slidenum">
              <a:rPr lang="en-NZ" smtClean="0"/>
              <a:pPr/>
              <a:t>13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89750688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Time to look at your data- what's it telling you??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57EA4-ED54-416B-9D00-9F472E69FD36}" type="slidenum">
              <a:rPr lang="en-NZ" smtClean="0"/>
              <a:pPr/>
              <a:t>14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405288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Bookending….sharing- Chalk and talk – sharing</a:t>
            </a:r>
          </a:p>
          <a:p>
            <a:r>
              <a:rPr lang="en-US" dirty="0" smtClean="0"/>
              <a:t>Others on wall</a:t>
            </a:r>
          </a:p>
          <a:p>
            <a:endParaRPr lang="en-US" dirty="0" smtClean="0"/>
          </a:p>
          <a:p>
            <a:r>
              <a:rPr lang="en-US" dirty="0" smtClean="0"/>
              <a:t>Think about you ability and confidence in:</a:t>
            </a:r>
          </a:p>
          <a:p>
            <a:pPr marL="171450" indent="-171450">
              <a:buFontTx/>
              <a:buChar char="•"/>
            </a:pPr>
            <a:r>
              <a:rPr lang="en-US" dirty="0" smtClean="0"/>
              <a:t>Old </a:t>
            </a:r>
            <a:r>
              <a:rPr lang="en-US" dirty="0" err="1" smtClean="0"/>
              <a:t>easttle</a:t>
            </a:r>
            <a:endParaRPr lang="en-US" dirty="0" smtClean="0"/>
          </a:p>
          <a:p>
            <a:pPr marL="171450" indent="-171450">
              <a:buFontTx/>
              <a:buChar char="•"/>
            </a:pPr>
            <a:r>
              <a:rPr lang="en-US" dirty="0" smtClean="0"/>
              <a:t>Choosing a task</a:t>
            </a:r>
          </a:p>
          <a:p>
            <a:pPr marL="171450" indent="-171450">
              <a:buFontTx/>
              <a:buChar char="•"/>
            </a:pPr>
            <a:r>
              <a:rPr lang="en-US" dirty="0" smtClean="0"/>
              <a:t>Using the rubrics</a:t>
            </a:r>
          </a:p>
          <a:p>
            <a:pPr marL="171450" indent="-171450">
              <a:buFontTx/>
              <a:buChar char="•"/>
            </a:pPr>
            <a:endParaRPr lang="en-US" dirty="0" smtClean="0"/>
          </a:p>
          <a:p>
            <a:pPr marL="171450" indent="-171450">
              <a:buFontTx/>
              <a:buChar char="•"/>
            </a:pPr>
            <a:r>
              <a:rPr lang="en-US" dirty="0" smtClean="0"/>
              <a:t>TH</a:t>
            </a:r>
            <a:r>
              <a:rPr lang="en-US" b="1" dirty="0" smtClean="0"/>
              <a:t>IS SESSION</a:t>
            </a:r>
            <a:r>
              <a:rPr lang="en-US" b="1" baseline="0" dirty="0" smtClean="0"/>
              <a:t> IS A CHANCE TO SEE WHAT IS DIFFERENT</a:t>
            </a:r>
            <a:endParaRPr lang="en-US" b="1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57EA4-ED54-416B-9D00-9F472E69FD36}" type="slidenum">
              <a:rPr lang="en-NZ" smtClean="0"/>
              <a:pPr/>
              <a:t>2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942302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57EA4-ED54-416B-9D00-9F472E69FD36}" type="slidenum">
              <a:rPr lang="en-NZ" smtClean="0"/>
              <a:pPr/>
              <a:t>3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754140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57EA4-ED54-416B-9D00-9F472E69FD36}" type="slidenum">
              <a:rPr lang="en-NZ" smtClean="0"/>
              <a:pPr/>
              <a:t>4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39241706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57EA4-ED54-416B-9D00-9F472E69FD36}" type="slidenum">
              <a:rPr lang="en-NZ" smtClean="0"/>
              <a:pPr/>
              <a:t>5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422063631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How my </a:t>
            </a:r>
            <a:r>
              <a:rPr lang="en-US" dirty="0" err="1" smtClean="0"/>
              <a:t>stds</a:t>
            </a:r>
            <a:r>
              <a:rPr lang="en-US" dirty="0" smtClean="0"/>
              <a:t> doing overall and in comparison to rest to country-  those in</a:t>
            </a:r>
            <a:r>
              <a:rPr lang="en-US" baseline="0" dirty="0" smtClean="0"/>
              <a:t> the know….!</a:t>
            </a:r>
          </a:p>
          <a:p>
            <a:endParaRPr lang="en-US" baseline="0" dirty="0" smtClean="0"/>
          </a:p>
          <a:p>
            <a:r>
              <a:rPr lang="en-US" baseline="0" dirty="0" smtClean="0"/>
              <a:t>Give handout to </a:t>
            </a:r>
            <a:r>
              <a:rPr lang="en-US" baseline="0" dirty="0" err="1" smtClean="0"/>
              <a:t>glenn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57EA4-ED54-416B-9D00-9F472E69FD36}" type="slidenum">
              <a:rPr lang="en-NZ" smtClean="0"/>
              <a:pPr/>
              <a:t>6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697155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Quick id of group strengths , needs ,</a:t>
            </a:r>
            <a:r>
              <a:rPr lang="en-US" baseline="0" dirty="0" smtClean="0"/>
              <a:t> weaknesses.</a:t>
            </a:r>
          </a:p>
          <a:p>
            <a:endParaRPr lang="en-US" baseline="0" dirty="0" smtClean="0"/>
          </a:p>
          <a:p>
            <a:r>
              <a:rPr lang="en-US" baseline="0" dirty="0" smtClean="0"/>
              <a:t>Give handout to jade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57EA4-ED54-416B-9D00-9F472E69FD36}" type="slidenum">
              <a:rPr lang="en-NZ" smtClean="0"/>
              <a:pPr/>
              <a:t>7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11080805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57EA4-ED54-416B-9D00-9F472E69FD36}" type="slidenum">
              <a:rPr lang="en-NZ" smtClean="0"/>
              <a:pPr/>
              <a:t>8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3202749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C57EA4-ED54-416B-9D00-9F472E69FD36}" type="slidenum">
              <a:rPr lang="en-NZ" smtClean="0"/>
              <a:pPr/>
              <a:t>9</a:t>
            </a:fld>
            <a:endParaRPr lang="en-NZ"/>
          </a:p>
        </p:txBody>
      </p:sp>
    </p:spTree>
    <p:extLst>
      <p:ext uri="{BB962C8B-B14F-4D97-AF65-F5344CB8AC3E}">
        <p14:creationId xmlns:p14="http://schemas.microsoft.com/office/powerpoint/2010/main" val="29675561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9CED43-FA43-474E-B7F6-666691B1DB12}" type="datetimeFigureOut">
              <a:rPr lang="en-NZ" smtClean="0"/>
              <a:pPr/>
              <a:t>24/05/12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041629-4CF5-47D0-9C79-6DB51C1BC69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9CED43-FA43-474E-B7F6-666691B1DB12}" type="datetimeFigureOut">
              <a:rPr lang="en-NZ" smtClean="0"/>
              <a:pPr/>
              <a:t>24/05/12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041629-4CF5-47D0-9C79-6DB51C1BC69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9CED43-FA43-474E-B7F6-666691B1DB12}" type="datetimeFigureOut">
              <a:rPr lang="en-NZ" smtClean="0"/>
              <a:pPr/>
              <a:t>24/05/12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041629-4CF5-47D0-9C79-6DB51C1BC69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9CED43-FA43-474E-B7F6-666691B1DB12}" type="datetimeFigureOut">
              <a:rPr lang="en-NZ" smtClean="0"/>
              <a:pPr/>
              <a:t>24/05/12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041629-4CF5-47D0-9C79-6DB51C1BC69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9CED43-FA43-474E-B7F6-666691B1DB12}" type="datetimeFigureOut">
              <a:rPr lang="en-NZ" smtClean="0"/>
              <a:pPr/>
              <a:t>24/05/12</a:t>
            </a:fld>
            <a:endParaRPr lang="en-N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041629-4CF5-47D0-9C79-6DB51C1BC69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9CED43-FA43-474E-B7F6-666691B1DB12}" type="datetimeFigureOut">
              <a:rPr lang="en-NZ" smtClean="0"/>
              <a:pPr/>
              <a:t>24/05/12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041629-4CF5-47D0-9C79-6DB51C1BC69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9CED43-FA43-474E-B7F6-666691B1DB12}" type="datetimeFigureOut">
              <a:rPr lang="en-NZ" smtClean="0"/>
              <a:pPr/>
              <a:t>24/05/12</a:t>
            </a:fld>
            <a:endParaRPr lang="en-N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041629-4CF5-47D0-9C79-6DB51C1BC69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9CED43-FA43-474E-B7F6-666691B1DB12}" type="datetimeFigureOut">
              <a:rPr lang="en-NZ" smtClean="0"/>
              <a:pPr/>
              <a:t>24/05/12</a:t>
            </a:fld>
            <a:endParaRPr lang="en-N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041629-4CF5-47D0-9C79-6DB51C1BC69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9CED43-FA43-474E-B7F6-666691B1DB12}" type="datetimeFigureOut">
              <a:rPr lang="en-NZ" smtClean="0"/>
              <a:pPr/>
              <a:t>24/05/12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041629-4CF5-47D0-9C79-6DB51C1BC69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NZ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B9CED43-FA43-474E-B7F6-666691B1DB12}" type="datetimeFigureOut">
              <a:rPr lang="en-NZ" smtClean="0"/>
              <a:pPr/>
              <a:t>24/05/12</a:t>
            </a:fld>
            <a:endParaRPr lang="en-N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N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2D041629-4CF5-47D0-9C79-6DB51C1BC697}" type="slidenum">
              <a:rPr lang="en-NZ" smtClean="0"/>
              <a:pPr/>
              <a:t>‹#›</a:t>
            </a:fld>
            <a:endParaRPr lang="en-N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NZ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NZ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-36512" y="6453336"/>
            <a:ext cx="9180512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 userDrawn="1"/>
        </p:nvPicPr>
        <p:blipFill>
          <a:blip r:embed="rId13"/>
          <a:srcRect l="21425" r="17333"/>
          <a:stretch>
            <a:fillRect/>
          </a:stretch>
        </p:blipFill>
        <p:spPr bwMode="auto">
          <a:xfrm>
            <a:off x="-703" y="0"/>
            <a:ext cx="9157634" cy="188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 eaLnBrk="1" hangingPunct="1"/>
            <a:endParaRPr lang="en-US" dirty="0" smtClean="0"/>
          </a:p>
        </p:txBody>
      </p:sp>
      <p:pic>
        <p:nvPicPr>
          <p:cNvPr id="2052" name="Picture 4" descr="PowerPoint(logos)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30163" y="0"/>
            <a:ext cx="9174163" cy="6878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1331640" y="2852539"/>
            <a:ext cx="6781800" cy="115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en-US" sz="4000" b="1" dirty="0" smtClean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e-</a:t>
            </a:r>
            <a:r>
              <a:rPr lang="en-US" sz="4000" b="1" dirty="0" err="1" smtClean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asTTle</a:t>
            </a:r>
            <a:r>
              <a:rPr lang="en-US" sz="4000" b="1" dirty="0" smtClean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writing</a:t>
            </a:r>
          </a:p>
          <a:p>
            <a:pPr algn="ctr"/>
            <a:r>
              <a:rPr lang="en-US" sz="3600" b="1" dirty="0" smtClean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Fraser </a:t>
            </a:r>
            <a:r>
              <a:rPr lang="en-US" sz="3600" b="1" dirty="0" err="1" smtClean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Cres</a:t>
            </a:r>
            <a:r>
              <a:rPr lang="en-US" sz="3600" b="1" dirty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  <a:r>
              <a:rPr lang="en-US" sz="3600" b="1" dirty="0" smtClean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/>
              </a:rPr>
              <a:t> </a:t>
            </a:r>
            <a:r>
              <a:rPr lang="en-US" sz="3600" b="1" dirty="0" smtClean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sz="3600" b="1" dirty="0" smtClean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sz="2400" b="1" dirty="0" smtClean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Session 3</a:t>
            </a:r>
          </a:p>
          <a:p>
            <a:pPr algn="ctr"/>
            <a:r>
              <a:rPr lang="en-US" sz="2400" b="1" dirty="0" smtClean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28</a:t>
            </a:r>
            <a:r>
              <a:rPr lang="en-US" sz="2400" b="1" baseline="30000" dirty="0" smtClean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th</a:t>
            </a:r>
            <a:r>
              <a:rPr lang="en-US" sz="2400" b="1" dirty="0" smtClean="0">
                <a:solidFill>
                  <a:srgbClr val="00009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March 2012</a:t>
            </a:r>
            <a:endParaRPr lang="en-US" sz="2400" b="1" dirty="0">
              <a:solidFill>
                <a:srgbClr val="000099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108520" y="6480720"/>
            <a:ext cx="9289032" cy="404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4"/>
          <a:srcRect l="21425" r="17333"/>
          <a:stretch>
            <a:fillRect/>
          </a:stretch>
        </p:blipFill>
        <p:spPr bwMode="auto">
          <a:xfrm>
            <a:off x="-703" y="0"/>
            <a:ext cx="9157634" cy="188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e-</a:t>
            </a:r>
            <a:r>
              <a:rPr lang="en-NZ" dirty="0" err="1" smtClean="0"/>
              <a:t>asTTle</a:t>
            </a:r>
            <a:r>
              <a:rPr lang="en-NZ" dirty="0" smtClean="0"/>
              <a:t> writing scores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512" y="1628975"/>
            <a:ext cx="8640960" cy="1584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3861048"/>
            <a:ext cx="8229600" cy="2265115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NZ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Notice: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NZ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 scores related to d</a:t>
            </a:r>
            <a:r>
              <a:rPr kumimoji="0" lang="en-NZ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eep and surface </a:t>
            </a:r>
            <a:r>
              <a:rPr lang="en-NZ" sz="3200" dirty="0" smtClean="0"/>
              <a:t>f</a:t>
            </a:r>
            <a:r>
              <a:rPr kumimoji="0" lang="en-NZ" sz="3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eatures</a:t>
            </a:r>
            <a:r>
              <a:rPr kumimoji="0" lang="en-NZ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NZ" sz="3200" baseline="0" dirty="0" smtClean="0"/>
              <a:t>No</a:t>
            </a:r>
            <a:r>
              <a:rPr lang="en-NZ" sz="3200" dirty="0" smtClean="0"/>
              <a:t> scale scores for the individual elements.</a:t>
            </a:r>
            <a:endParaRPr kumimoji="0" lang="en-NZ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Strengths, Gaps and Achieved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NZ" dirty="0" smtClean="0"/>
              <a:t>When a score on an element is:</a:t>
            </a:r>
          </a:p>
          <a:p>
            <a:r>
              <a:rPr lang="en-NZ" b="1" dirty="0" smtClean="0"/>
              <a:t>	high</a:t>
            </a:r>
            <a:r>
              <a:rPr lang="en-NZ" dirty="0" smtClean="0"/>
              <a:t> given the overall score then it is listed 	as a </a:t>
            </a:r>
            <a:r>
              <a:rPr lang="en-NZ" b="1" dirty="0" smtClean="0"/>
              <a:t>Strength</a:t>
            </a:r>
            <a:r>
              <a:rPr lang="en-NZ" dirty="0" smtClean="0"/>
              <a:t>.</a:t>
            </a:r>
          </a:p>
          <a:p>
            <a:r>
              <a:rPr lang="en-NZ" b="1" dirty="0" smtClean="0"/>
              <a:t>	low</a:t>
            </a:r>
            <a:r>
              <a:rPr lang="en-NZ" dirty="0" smtClean="0"/>
              <a:t> given the overall score then it is listed 	as a </a:t>
            </a:r>
            <a:r>
              <a:rPr lang="en-NZ" b="1" dirty="0" smtClean="0"/>
              <a:t>Gap</a:t>
            </a:r>
            <a:r>
              <a:rPr lang="en-NZ" dirty="0" smtClean="0"/>
              <a:t>.</a:t>
            </a:r>
          </a:p>
          <a:p>
            <a:r>
              <a:rPr lang="en-NZ" dirty="0" smtClean="0"/>
              <a:t>	about what would be expected given the 	overall score then it is listed as </a:t>
            </a:r>
            <a:r>
              <a:rPr lang="en-NZ" b="1" dirty="0" smtClean="0"/>
              <a:t>Achieved</a:t>
            </a:r>
            <a:r>
              <a:rPr lang="en-NZ" dirty="0" smtClean="0"/>
              <a:t>.</a:t>
            </a:r>
          </a:p>
          <a:p>
            <a:pPr>
              <a:buNone/>
            </a:pPr>
            <a:endParaRPr lang="en-NZ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The Curriculum Levels Report</a:t>
            </a:r>
            <a:endParaRPr lang="en-N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1520" y="1628800"/>
            <a:ext cx="4735299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5856" y="2780928"/>
            <a:ext cx="5109210" cy="3497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NZ" dirty="0" smtClean="0"/>
              <a:t>So What?</a:t>
            </a:r>
            <a:endParaRPr lang="en-US" dirty="0"/>
          </a:p>
        </p:txBody>
      </p:sp>
      <p:pic>
        <p:nvPicPr>
          <p:cNvPr id="6" name="Content Placeholder 5" descr="Screen shot 2012-05-24 at 4.47.18 PM.pd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62" b="1826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698581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charles\Local Settings\Temporary Internet Files\Content.IE5\O3YK22X6\MC900433165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71600" y="1027176"/>
            <a:ext cx="6400800" cy="48036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LI/SC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NZ" dirty="0" smtClean="0"/>
          </a:p>
          <a:p>
            <a:pPr>
              <a:buNone/>
            </a:pPr>
            <a:endParaRPr lang="en-NZ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3632221709"/>
              </p:ext>
            </p:extLst>
          </p:nvPr>
        </p:nvGraphicFramePr>
        <p:xfrm>
          <a:off x="1043608" y="1178921"/>
          <a:ext cx="7440488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259790" y="168549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1723860" y="1978622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9188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NZ" dirty="0" smtClean="0"/>
              <a:t>Linking the scale to curriculum levels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NZ" dirty="0" smtClean="0"/>
              <a:t>Scale scores are linked to curriculum levels.</a:t>
            </a:r>
          </a:p>
          <a:p>
            <a:r>
              <a:rPr lang="en-NZ" dirty="0" smtClean="0"/>
              <a:t>Descriptions provided in the literacy learning progressions used to define this linking.</a:t>
            </a:r>
          </a:p>
          <a:p>
            <a:r>
              <a:rPr lang="en-NZ" dirty="0" smtClean="0"/>
              <a:t>Curriculum levels are divided into basic, proficient and advanced stages (B,P,A).</a:t>
            </a:r>
          </a:p>
          <a:p>
            <a:endParaRPr lang="en-NZ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NZ" sz="3600" dirty="0" smtClean="0"/>
              <a:t>Linking scale scores and curriculum levels</a:t>
            </a:r>
            <a:endParaRPr lang="en-NZ" sz="3600" dirty="0"/>
          </a:p>
        </p:txBody>
      </p:sp>
      <p:pic>
        <p:nvPicPr>
          <p:cNvPr id="11266" name="Picture 2" descr="Cur_Levels"/>
          <p:cNvPicPr>
            <a:picLocks noChangeAspect="1" noChangeArrowheads="1"/>
          </p:cNvPicPr>
          <p:nvPr/>
        </p:nvPicPr>
        <p:blipFill>
          <a:blip r:embed="rId3"/>
          <a:srcRect l="17520" t="19583" r="10159" b="10652"/>
          <a:stretch>
            <a:fillRect/>
          </a:stretch>
        </p:blipFill>
        <p:spPr bwMode="auto">
          <a:xfrm>
            <a:off x="894736" y="1218332"/>
            <a:ext cx="7213638" cy="50189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Reporting</a:t>
            </a:r>
            <a:endParaRPr lang="en-N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NZ" b="1" dirty="0" smtClean="0">
                <a:solidFill>
                  <a:srgbClr val="008000"/>
                </a:solidFill>
              </a:rPr>
              <a:t>All the same reports are </a:t>
            </a:r>
            <a:r>
              <a:rPr lang="en-NZ" b="1" dirty="0" smtClean="0">
                <a:solidFill>
                  <a:srgbClr val="008000"/>
                </a:solidFill>
              </a:rPr>
              <a:t>available</a:t>
            </a:r>
            <a:r>
              <a:rPr lang="en-NZ" b="1" dirty="0">
                <a:solidFill>
                  <a:srgbClr val="008000"/>
                </a:solidFill>
              </a:rPr>
              <a:t>:</a:t>
            </a:r>
            <a:endParaRPr lang="en-NZ" b="1" dirty="0" smtClean="0">
              <a:solidFill>
                <a:srgbClr val="008000"/>
              </a:solidFill>
            </a:endParaRPr>
          </a:p>
          <a:p>
            <a:r>
              <a:rPr lang="en-NZ" dirty="0" smtClean="0"/>
              <a:t>Console</a:t>
            </a:r>
          </a:p>
          <a:p>
            <a:r>
              <a:rPr lang="en-NZ" dirty="0" smtClean="0"/>
              <a:t>Group Learning Pathway</a:t>
            </a:r>
          </a:p>
          <a:p>
            <a:r>
              <a:rPr lang="en-NZ" dirty="0" smtClean="0"/>
              <a:t>Indididual learning pathways</a:t>
            </a:r>
          </a:p>
          <a:p>
            <a:r>
              <a:rPr lang="en-NZ" dirty="0" smtClean="0"/>
              <a:t>Curriculum Level </a:t>
            </a:r>
            <a:r>
              <a:rPr lang="en-NZ" dirty="0" smtClean="0"/>
              <a:t>R</a:t>
            </a:r>
            <a:r>
              <a:rPr lang="en-NZ" dirty="0" smtClean="0"/>
              <a:t>eports</a:t>
            </a:r>
            <a:endParaRPr lang="en-NZ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NZ" b="1" dirty="0" smtClean="0">
                <a:solidFill>
                  <a:srgbClr val="FF0000"/>
                </a:solidFill>
              </a:rPr>
              <a:t>Some </a:t>
            </a:r>
            <a:r>
              <a:rPr lang="en-NZ" b="1" dirty="0" smtClean="0">
                <a:solidFill>
                  <a:srgbClr val="FF0000"/>
                </a:solidFill>
              </a:rPr>
              <a:t>changes to:</a:t>
            </a:r>
          </a:p>
          <a:p>
            <a:pPr lvl="1"/>
            <a:r>
              <a:rPr lang="en-NZ" dirty="0" smtClean="0"/>
              <a:t>The Individual learning Pathways Report</a:t>
            </a:r>
          </a:p>
          <a:p>
            <a:pPr lvl="1"/>
            <a:r>
              <a:rPr lang="en-NZ" dirty="0" smtClean="0"/>
              <a:t>Curriculum Levels Report</a:t>
            </a:r>
            <a:r>
              <a:rPr lang="en-NZ" dirty="0" smtClean="0"/>
              <a:t>.</a:t>
            </a:r>
          </a:p>
          <a:p>
            <a:pPr marL="457200" lvl="1" indent="0">
              <a:buNone/>
            </a:pPr>
            <a:endParaRPr lang="en-NZ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Console</a:t>
            </a:r>
            <a:endParaRPr lang="en-US" dirty="0"/>
          </a:p>
        </p:txBody>
      </p:sp>
      <p:pic>
        <p:nvPicPr>
          <p:cNvPr id="4" name="Content Placeholder 3" descr="Screen shot 2012-05-24 at 4.28.27 PM.pd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46" b="10546"/>
          <a:stretch>
            <a:fillRect/>
          </a:stretch>
        </p:blipFill>
        <p:spPr>
          <a:xfrm>
            <a:off x="395536" y="1412776"/>
            <a:ext cx="8570395" cy="4713387"/>
          </a:xfrm>
        </p:spPr>
      </p:pic>
    </p:spTree>
    <p:extLst>
      <p:ext uri="{BB962C8B-B14F-4D97-AF65-F5344CB8AC3E}">
        <p14:creationId xmlns:p14="http://schemas.microsoft.com/office/powerpoint/2010/main" val="7338965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GLP</a:t>
            </a:r>
            <a:br>
              <a:rPr lang="en-US" dirty="0" smtClean="0"/>
            </a:br>
            <a:r>
              <a:rPr lang="en-US" dirty="0" smtClean="0"/>
              <a:t>( Group Learning Pathways  Report)</a:t>
            </a:r>
            <a:endParaRPr lang="en-US" dirty="0"/>
          </a:p>
        </p:txBody>
      </p:sp>
      <p:pic>
        <p:nvPicPr>
          <p:cNvPr id="6" name="Content Placeholder 5" descr="Screen shot 2012-05-24 at 4.31.33 PM.pdf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307" b="5307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3585699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3568" y="1150902"/>
            <a:ext cx="8017090" cy="5230426"/>
          </a:xfrm>
          <a:prstGeom prst="rect">
            <a:avLst/>
          </a:prstGeom>
          <a:noFill/>
        </p:spPr>
      </p:pic>
      <p:sp>
        <p:nvSpPr>
          <p:cNvPr id="3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NZ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Individual Learning </a:t>
            </a:r>
            <a:r>
              <a:rPr lang="en-NZ" sz="4000" dirty="0" smtClean="0">
                <a:latin typeface="+mj-lt"/>
                <a:ea typeface="+mj-ea"/>
                <a:cs typeface="+mj-cs"/>
              </a:rPr>
              <a:t>P</a:t>
            </a:r>
            <a:r>
              <a:rPr kumimoji="0" lang="en-NZ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athways</a:t>
            </a:r>
            <a:r>
              <a:rPr kumimoji="0" lang="en-NZ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lang="en-NZ" sz="4000" dirty="0" smtClean="0">
                <a:latin typeface="+mj-lt"/>
                <a:ea typeface="+mj-ea"/>
                <a:cs typeface="+mj-cs"/>
              </a:rPr>
              <a:t>R</a:t>
            </a:r>
            <a:r>
              <a:rPr kumimoji="0" lang="en-NZ" sz="40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eport</a:t>
            </a:r>
            <a:endParaRPr kumimoji="0" lang="en-NZ" sz="4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NZ" dirty="0" smtClean="0"/>
              <a:t>The scale</a:t>
            </a:r>
            <a:endParaRPr lang="en-N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627784" y="1628800"/>
            <a:ext cx="1057275" cy="423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Arrow Connector 4"/>
          <p:cNvCxnSpPr/>
          <p:nvPr/>
        </p:nvCxnSpPr>
        <p:spPr>
          <a:xfrm rot="10800000">
            <a:off x="3923928" y="3717032"/>
            <a:ext cx="158417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580112" y="3501008"/>
            <a:ext cx="3168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The level of the blue shading indicates the NZ mean at Year 6</a:t>
            </a:r>
            <a:endParaRPr lang="en-NZ" dirty="0"/>
          </a:p>
        </p:txBody>
      </p:sp>
      <p:cxnSp>
        <p:nvCxnSpPr>
          <p:cNvPr id="7" name="Straight Arrow Connector 6"/>
          <p:cNvCxnSpPr/>
          <p:nvPr/>
        </p:nvCxnSpPr>
        <p:spPr>
          <a:xfrm rot="10800000">
            <a:off x="3635896" y="3068960"/>
            <a:ext cx="1872208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5580112" y="2204864"/>
            <a:ext cx="30243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NZ" dirty="0" smtClean="0"/>
              <a:t>The height of the red circle shows the scale score and the “error” range  for this student (1600 ± 44 </a:t>
            </a:r>
            <a:r>
              <a:rPr lang="en-NZ" dirty="0" err="1" smtClean="0"/>
              <a:t>aWS</a:t>
            </a:r>
            <a:r>
              <a:rPr lang="en-NZ" dirty="0" smtClean="0"/>
              <a:t> units)</a:t>
            </a:r>
            <a:endParaRPr lang="en-NZ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1835</TotalTime>
  <Words>418</Words>
  <Application>Microsoft Macintosh PowerPoint</Application>
  <PresentationFormat>On-screen Show (4:3)</PresentationFormat>
  <Paragraphs>81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PowerPoint Presentation</vt:lpstr>
      <vt:lpstr>LI/SC</vt:lpstr>
      <vt:lpstr>Linking the scale to curriculum levels</vt:lpstr>
      <vt:lpstr>Linking scale scores and curriculum levels</vt:lpstr>
      <vt:lpstr>Reporting</vt:lpstr>
      <vt:lpstr>Console</vt:lpstr>
      <vt:lpstr>GLP ( Group Learning Pathways  Report)</vt:lpstr>
      <vt:lpstr>PowerPoint Presentation</vt:lpstr>
      <vt:lpstr>The scale</vt:lpstr>
      <vt:lpstr>e-asTTle writing scores</vt:lpstr>
      <vt:lpstr>Strengths, Gaps and Achieved</vt:lpstr>
      <vt:lpstr>The Curriculum Levels Report</vt:lpstr>
      <vt:lpstr>So What?</vt:lpstr>
      <vt:lpstr>PowerPoint Presentation</vt:lpstr>
    </vt:vector>
  </TitlesOfParts>
  <Company>NZCER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Joanne Edgecombe</dc:creator>
  <cp:lastModifiedBy>Microsoft Office User</cp:lastModifiedBy>
  <cp:revision>225</cp:revision>
  <cp:lastPrinted>2012-05-24T04:50:49Z</cp:lastPrinted>
  <dcterms:created xsi:type="dcterms:W3CDTF">2011-11-15T00:49:00Z</dcterms:created>
  <dcterms:modified xsi:type="dcterms:W3CDTF">2012-05-24T04:50:52Z</dcterms:modified>
</cp:coreProperties>
</file>